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71" r:id="rId2"/>
    <p:sldId id="274" r:id="rId3"/>
  </p:sldIdLst>
  <p:sldSz cx="32399288" cy="43200638"/>
  <p:notesSz cx="9945688" cy="6858000"/>
  <p:embeddedFontLst>
    <p:embeddedFont>
      <p:font typeface="Amasis MT Pro" panose="02040504050005020304" pitchFamily="18" charset="0"/>
      <p:regular r:id="rId6"/>
      <p:bold r:id="rId7"/>
    </p:embeddedFont>
    <p:embeddedFont>
      <p:font typeface="Cambria Math" panose="02040503050406030204" pitchFamily="18" charset="0"/>
      <p:regular r:id="rId8"/>
    </p:embeddedFon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Poppins SemiBold" panose="00000700000000000000" pitchFamily="2" charset="0"/>
      <p:bold r:id="rId13"/>
      <p:boldItalic r:id="rId14"/>
    </p:embeddedFont>
    <p:embeddedFont>
      <p:font typeface="Segoe UI Semibold" panose="020B0702040204020203" pitchFamily="34" charset="0"/>
      <p:bold r:id="rId15"/>
      <p:boldItalic r:id="rId16"/>
    </p:embeddedFont>
    <p:embeddedFont>
      <p:font typeface="굴림" panose="020B0600000101010101" pitchFamily="50" charset="-127"/>
      <p:regular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5613" indent="-49213" algn="l" rtl="0" eaLnBrk="0" fontAlgn="base" hangingPunct="0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2813" indent="-101600" algn="l" rtl="0" eaLnBrk="0" fontAlgn="base" hangingPunct="0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0013" indent="-153988" algn="l" rtl="0" eaLnBrk="0" fontAlgn="base" hangingPunct="0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7213" indent="-206375" algn="l" rtl="0" eaLnBrk="0" fontAlgn="base" hangingPunct="0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8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0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ximius" initials="D" lastIdx="1" clrIdx="0">
    <p:extLst>
      <p:ext uri="{19B8F6BF-5375-455C-9EA6-DF929625EA0E}">
        <p15:presenceInfo xmlns:p15="http://schemas.microsoft.com/office/powerpoint/2012/main" userId="Daviximi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2"/>
    <a:srgbClr val="1F4E79"/>
    <a:srgbClr val="003366"/>
    <a:srgbClr val="003300"/>
    <a:srgbClr val="66FFFF"/>
    <a:srgbClr val="00FFFF"/>
    <a:srgbClr val="DEEBF7"/>
    <a:srgbClr val="548EB0"/>
    <a:srgbClr val="69A3C5"/>
    <a:srgbClr val="6A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3" autoAdjust="0"/>
    <p:restoredTop sz="96727" autoAdjust="0"/>
  </p:normalViewPr>
  <p:slideViewPr>
    <p:cSldViewPr showGuides="1">
      <p:cViewPr varScale="1">
        <p:scale>
          <a:sx n="12" d="100"/>
          <a:sy n="12" d="100"/>
        </p:scale>
        <p:origin x="2549" y="168"/>
      </p:cViewPr>
      <p:guideLst>
        <p:guide orient="horz" pos="13380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91F40C7-6D32-4D1F-B883-6527BBE207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63705" tIns="31853" rIns="63705" bIns="31853" rtlCol="0"/>
          <a:lstStyle>
            <a:lvl1pPr algn="l" eaLnBrk="1" latinLnBrk="1" hangingPunct="1">
              <a:defRPr sz="8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8EDAB1-0D72-4CDC-942E-5E344B3A5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1650" cy="344488"/>
          </a:xfrm>
          <a:prstGeom prst="rect">
            <a:avLst/>
          </a:prstGeom>
        </p:spPr>
        <p:txBody>
          <a:bodyPr vert="horz" lIns="63705" tIns="31853" rIns="63705" bIns="31853" rtlCol="0"/>
          <a:lstStyle>
            <a:lvl1pPr algn="r" eaLnBrk="1" latinLnBrk="1" hangingPunct="1">
              <a:defRPr sz="8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DDCD2E65-76FC-4D72-870D-A5612F470901}" type="datetimeFigureOut">
              <a:rPr lang="ko-KR" altLang="en-US"/>
              <a:pPr>
                <a:defRPr/>
              </a:pPr>
              <a:t>2024-02-23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5DEA81-EDC0-4DA6-A73F-C9AF1B26B9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63705" tIns="31853" rIns="63705" bIns="31853" rtlCol="0" anchor="b"/>
          <a:lstStyle>
            <a:lvl1pPr algn="l" eaLnBrk="1" latinLnBrk="1" hangingPunct="1">
              <a:defRPr sz="8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44AEF6-30AF-4D8F-9BC2-65DB894008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450" y="6513513"/>
            <a:ext cx="4311650" cy="344487"/>
          </a:xfrm>
          <a:prstGeom prst="rect">
            <a:avLst/>
          </a:prstGeom>
        </p:spPr>
        <p:txBody>
          <a:bodyPr vert="horz" lIns="63705" tIns="31853" rIns="63705" bIns="31853" rtlCol="0" anchor="b"/>
          <a:lstStyle>
            <a:lvl1pPr algn="r" eaLnBrk="1" latinLnBrk="1" hangingPunct="1">
              <a:defRPr sz="8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60798739-1C49-48EC-AD0C-2491143AA8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C8C4A-37D9-491B-81EB-0F14D004B9AA}" type="datetimeFigureOut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05275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4D02-C05C-4A57-8424-46AF42A83E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8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A459-53D6-44CE-BAD7-9B180FDA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3D80-5C90-4B19-85B6-91A10E8B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AFF5-BC1B-4886-B788-718B1E28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58EF-83E1-4B90-A869-53454E12BA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687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A11F-E22E-4F37-B362-C235890E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0CE4-274E-4DA3-881B-4A51F78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56619-47E3-4753-8EAB-3E9096CE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17F9-2653-454B-842A-6C6C83EA17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74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5F54-6209-4A5D-9B5F-A723C8F9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C141-8CC0-401E-AD41-358E46D9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59139-8E89-4949-96EC-F7A9DAA5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C3B-80D6-462A-86EF-BF05C553F8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718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1BE8-5BC5-463C-BB01-3A927C5B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044F7-7515-4D58-A65F-07E949E2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7D7BE-3EEA-4667-AB44-CCF8301F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DB38-1FEA-4781-A85B-498F24DB43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2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0E62-79D8-48B6-94D3-EDE1D41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D6E96-5574-4ACB-ABE6-23C3D000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B512-44D6-4F7D-AEAC-B9FE0B4F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3F60-FBC3-4A02-961A-76C5523150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591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26C1EA-C9E2-4308-B2D8-949079CD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F701B-DD85-48B1-A849-E258A0A3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9F53AF-254F-455C-B96E-08D699CB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273E-C311-41DD-80AC-651AEBCF0C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722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F59DA2-3F78-40EF-969D-2B7C6B35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C6C787-C5B8-451C-B285-102E4576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DB0A73-5341-4008-A182-39CA3C9E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CEEF-263E-4F68-8920-63DAC580C0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75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AE1990-0077-408E-BE05-B9F828C8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A9DC21-8B1D-47C4-8105-468451FC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F893ED-49BC-4543-89BB-67830791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45E8-67EE-43D3-9C9D-90D507D7AA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547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189C51-20E8-4183-AD1C-BE9D07FF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891CE5-F12F-4E2A-859F-A52F87FA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563EE3-D953-4A9D-83ED-2DF30B4F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F33F-C994-40AA-8680-769C71B323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94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0D14A9-F6A9-4685-9A50-4B445E44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89301B-3413-42BB-BA69-3814FF46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75A6A0-E604-41B6-BA7D-2AAFE11D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5DE1-BFB2-4045-891F-DB1DB34C61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33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rtlCol="0">
            <a:normAutofit/>
          </a:bodyPr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E587E9-5C01-4362-8126-8D9342D6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B2EC94-CED8-4394-A2CA-CB05C220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95BDE6-2A07-4E41-8207-D7A70B33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294D-8CFF-4F62-824F-AA5F7FB4A9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33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6BF3DE-47B7-4E59-A5B6-1B176CF281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30B9F0-EA4A-466E-9DC3-52854B715B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23AC0-3AD5-42E9-B10D-0EF99301E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403F-B3A8-4A48-9A68-90C55943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1BEA8-1AB8-4BD8-A885-9B3BCC3FF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6FE435D8-7F55-4974-9863-D34DB0DDC5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85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1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385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defTabSz="32385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defTabSz="32385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defTabSz="32385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defTabSz="3238500" rtl="0" fontAlgn="base" latinLnBrk="1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defTabSz="3238500" rtl="0" fontAlgn="base" latinLnBrk="1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defTabSz="3238500" rtl="0" fontAlgn="base" latinLnBrk="1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defTabSz="3238500" rtl="0" fontAlgn="base" latinLnBrk="1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809625" indent="-809625" algn="l" defTabSz="3238500" rtl="0" eaLnBrk="0" fontAlgn="base" latinLnBrk="1" hangingPunct="0">
        <a:lnSpc>
          <a:spcPct val="90000"/>
        </a:lnSpc>
        <a:spcBef>
          <a:spcPts val="3538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875" indent="-809625" algn="l" defTabSz="3238500" rtl="0" eaLnBrk="0" fontAlgn="base" latinLnBrk="1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49713" indent="-809625" algn="l" defTabSz="3238500" rtl="0" eaLnBrk="0" fontAlgn="base" latinLnBrk="1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68963" indent="-809625" algn="l" defTabSz="3238500" rtl="0" eaLnBrk="0" fontAlgn="base" latinLnBrk="1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88213" indent="-809625" algn="l" defTabSz="3238500" rtl="0" eaLnBrk="0" fontAlgn="base" latinLnBrk="1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55">
            <a:extLst>
              <a:ext uri="{FF2B5EF4-FFF2-40B4-BE49-F238E27FC236}">
                <a16:creationId xmlns:a16="http://schemas.microsoft.com/office/drawing/2014/main" id="{EFF420C5-9CBF-4513-91C8-D7739811172E}"/>
              </a:ext>
            </a:extLst>
          </p:cNvPr>
          <p:cNvSpPr/>
          <p:nvPr/>
        </p:nvSpPr>
        <p:spPr>
          <a:xfrm>
            <a:off x="-424435" y="-1656830"/>
            <a:ext cx="32823723" cy="44857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`</a:t>
            </a:r>
            <a:endParaRPr lang="ko-KR" altLang="en-US" dirty="0"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12" name="직사각형 40">
            <a:extLst>
              <a:ext uri="{FF2B5EF4-FFF2-40B4-BE49-F238E27FC236}">
                <a16:creationId xmlns:a16="http://schemas.microsoft.com/office/drawing/2014/main" id="{57AB6D6E-DAFC-4189-A1EC-E5AC9C5BF22D}"/>
              </a:ext>
            </a:extLst>
          </p:cNvPr>
          <p:cNvSpPr/>
          <p:nvPr/>
        </p:nvSpPr>
        <p:spPr>
          <a:xfrm>
            <a:off x="-424435" y="-1407083"/>
            <a:ext cx="32905331" cy="277319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73" tIns="38637" rIns="77273" bIns="38637" anchor="ctr"/>
          <a:lstStyle/>
          <a:p>
            <a:pPr algn="ctr">
              <a:defRPr/>
            </a:pPr>
            <a:endParaRPr lang="ko-KR" altLang="en-US" sz="7117" dirty="0"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BD017-D46F-4F06-9809-EC3D1EB3D862}"/>
              </a:ext>
            </a:extLst>
          </p:cNvPr>
          <p:cNvSpPr txBox="1"/>
          <p:nvPr/>
        </p:nvSpPr>
        <p:spPr>
          <a:xfrm>
            <a:off x="806306" y="36750823"/>
            <a:ext cx="1038638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6000" dirty="0">
                <a:solidFill>
                  <a:schemeClr val="tx2">
                    <a:lumMod val="50000"/>
                  </a:schemeClr>
                </a:solidFill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Unique built-in features include powerful Ai-denoising and kernel normalization</a:t>
            </a:r>
            <a:endParaRPr lang="en-US" altLang="ko-KR" sz="6600" dirty="0">
              <a:solidFill>
                <a:schemeClr val="tx2">
                  <a:lumMod val="50000"/>
                </a:schemeClr>
              </a:solidFill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AB3A5E2-2A84-B4CB-B742-102C0BBD5DFD}"/>
              </a:ext>
            </a:extLst>
          </p:cNvPr>
          <p:cNvGrpSpPr/>
          <p:nvPr/>
        </p:nvGrpSpPr>
        <p:grpSpPr>
          <a:xfrm>
            <a:off x="1438004" y="-2081"/>
            <a:ext cx="4723626" cy="1225900"/>
            <a:chOff x="4761048" y="6568391"/>
            <a:chExt cx="441271" cy="107798"/>
          </a:xfrm>
        </p:grpSpPr>
        <p:sp>
          <p:nvSpPr>
            <p:cNvPr id="15" name="object 202">
              <a:extLst>
                <a:ext uri="{FF2B5EF4-FFF2-40B4-BE49-F238E27FC236}">
                  <a16:creationId xmlns:a16="http://schemas.microsoft.com/office/drawing/2014/main" id="{30682757-92AC-2883-E301-32D641C51306}"/>
                </a:ext>
              </a:extLst>
            </p:cNvPr>
            <p:cNvSpPr/>
            <p:nvPr/>
          </p:nvSpPr>
          <p:spPr>
            <a:xfrm>
              <a:off x="4761048" y="6572268"/>
              <a:ext cx="129379" cy="103921"/>
            </a:xfrm>
            <a:custGeom>
              <a:avLst/>
              <a:gdLst/>
              <a:ahLst/>
              <a:cxnLst/>
              <a:rect l="l" t="t" r="r" b="b"/>
              <a:pathLst>
                <a:path w="393700" h="316230">
                  <a:moveTo>
                    <a:pt x="291541" y="60452"/>
                  </a:moveTo>
                  <a:lnTo>
                    <a:pt x="248754" y="24422"/>
                  </a:lnTo>
                  <a:lnTo>
                    <a:pt x="196951" y="3924"/>
                  </a:lnTo>
                  <a:lnTo>
                    <a:pt x="160388" y="0"/>
                  </a:lnTo>
                  <a:lnTo>
                    <a:pt x="138874" y="1320"/>
                  </a:lnTo>
                  <a:lnTo>
                    <a:pt x="98005" y="11963"/>
                  </a:lnTo>
                  <a:lnTo>
                    <a:pt x="60794" y="32766"/>
                  </a:lnTo>
                  <a:lnTo>
                    <a:pt x="31635" y="60896"/>
                  </a:lnTo>
                  <a:lnTo>
                    <a:pt x="11442" y="95656"/>
                  </a:lnTo>
                  <a:lnTo>
                    <a:pt x="1270" y="135648"/>
                  </a:lnTo>
                  <a:lnTo>
                    <a:pt x="0" y="157530"/>
                  </a:lnTo>
                  <a:lnTo>
                    <a:pt x="2794" y="190741"/>
                  </a:lnTo>
                  <a:lnTo>
                    <a:pt x="25146" y="247777"/>
                  </a:lnTo>
                  <a:lnTo>
                    <a:pt x="68643" y="291058"/>
                  </a:lnTo>
                  <a:lnTo>
                    <a:pt x="126085" y="313309"/>
                  </a:lnTo>
                  <a:lnTo>
                    <a:pt x="159575" y="316090"/>
                  </a:lnTo>
                  <a:lnTo>
                    <a:pt x="178079" y="315302"/>
                  </a:lnTo>
                  <a:lnTo>
                    <a:pt x="227291" y="303504"/>
                  </a:lnTo>
                  <a:lnTo>
                    <a:pt x="273875" y="273392"/>
                  </a:lnTo>
                  <a:lnTo>
                    <a:pt x="251472" y="217843"/>
                  </a:lnTo>
                  <a:lnTo>
                    <a:pt x="239356" y="229184"/>
                  </a:lnTo>
                  <a:lnTo>
                    <a:pt x="227761" y="238607"/>
                  </a:lnTo>
                  <a:lnTo>
                    <a:pt x="184378" y="258724"/>
                  </a:lnTo>
                  <a:lnTo>
                    <a:pt x="160515" y="261061"/>
                  </a:lnTo>
                  <a:lnTo>
                    <a:pt x="146227" y="260223"/>
                  </a:lnTo>
                  <a:lnTo>
                    <a:pt x="107365" y="247738"/>
                  </a:lnTo>
                  <a:lnTo>
                    <a:pt x="77584" y="222123"/>
                  </a:lnTo>
                  <a:lnTo>
                    <a:pt x="60553" y="186055"/>
                  </a:lnTo>
                  <a:lnTo>
                    <a:pt x="57277" y="157632"/>
                  </a:lnTo>
                  <a:lnTo>
                    <a:pt x="59118" y="136880"/>
                  </a:lnTo>
                  <a:lnTo>
                    <a:pt x="73888" y="100533"/>
                  </a:lnTo>
                  <a:lnTo>
                    <a:pt x="102438" y="72021"/>
                  </a:lnTo>
                  <a:lnTo>
                    <a:pt x="138772" y="57277"/>
                  </a:lnTo>
                  <a:lnTo>
                    <a:pt x="159486" y="55435"/>
                  </a:lnTo>
                  <a:lnTo>
                    <a:pt x="184404" y="58140"/>
                  </a:lnTo>
                  <a:lnTo>
                    <a:pt x="208038" y="66243"/>
                  </a:lnTo>
                  <a:lnTo>
                    <a:pt x="230403" y="79743"/>
                  </a:lnTo>
                  <a:lnTo>
                    <a:pt x="251472" y="98653"/>
                  </a:lnTo>
                  <a:lnTo>
                    <a:pt x="291541" y="60452"/>
                  </a:lnTo>
                  <a:close/>
                </a:path>
                <a:path w="393700" h="316230">
                  <a:moveTo>
                    <a:pt x="393128" y="3937"/>
                  </a:moveTo>
                  <a:lnTo>
                    <a:pt x="337273" y="3937"/>
                  </a:lnTo>
                  <a:lnTo>
                    <a:pt x="337273" y="312470"/>
                  </a:lnTo>
                  <a:lnTo>
                    <a:pt x="393128" y="312470"/>
                  </a:lnTo>
                  <a:lnTo>
                    <a:pt x="393128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03">
              <a:extLst>
                <a:ext uri="{FF2B5EF4-FFF2-40B4-BE49-F238E27FC236}">
                  <a16:creationId xmlns:a16="http://schemas.microsoft.com/office/drawing/2014/main" id="{A7703C08-7A38-7D40-A108-98D2B0FB5D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6145" y="6597324"/>
              <a:ext cx="75704" cy="76915"/>
            </a:xfrm>
            <a:prstGeom prst="rect">
              <a:avLst/>
            </a:prstGeom>
          </p:spPr>
        </p:pic>
        <p:pic>
          <p:nvPicPr>
            <p:cNvPr id="18" name="object 204">
              <a:extLst>
                <a:ext uri="{FF2B5EF4-FFF2-40B4-BE49-F238E27FC236}">
                  <a16:creationId xmlns:a16="http://schemas.microsoft.com/office/drawing/2014/main" id="{9BD7C551-3675-4A3F-9959-8A59901245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7400" y="6599268"/>
              <a:ext cx="39264" cy="75033"/>
            </a:xfrm>
            <a:prstGeom prst="rect">
              <a:avLst/>
            </a:prstGeom>
          </p:spPr>
        </p:pic>
        <p:sp>
          <p:nvSpPr>
            <p:cNvPr id="19" name="object 205">
              <a:extLst>
                <a:ext uri="{FF2B5EF4-FFF2-40B4-BE49-F238E27FC236}">
                  <a16:creationId xmlns:a16="http://schemas.microsoft.com/office/drawing/2014/main" id="{6248D504-A7AE-628D-A0CF-4212829B9696}"/>
                </a:ext>
              </a:extLst>
            </p:cNvPr>
            <p:cNvSpPr/>
            <p:nvPr/>
          </p:nvSpPr>
          <p:spPr>
            <a:xfrm>
              <a:off x="5042533" y="6570383"/>
              <a:ext cx="23580" cy="103295"/>
            </a:xfrm>
            <a:custGeom>
              <a:avLst/>
              <a:gdLst/>
              <a:ahLst/>
              <a:cxnLst/>
              <a:rect l="l" t="t" r="r" b="b"/>
              <a:pathLst>
                <a:path w="71755" h="314325">
                  <a:moveTo>
                    <a:pt x="63422" y="91657"/>
                  </a:moveTo>
                  <a:lnTo>
                    <a:pt x="7571" y="91657"/>
                  </a:lnTo>
                  <a:lnTo>
                    <a:pt x="7571" y="314251"/>
                  </a:lnTo>
                  <a:lnTo>
                    <a:pt x="63422" y="314251"/>
                  </a:lnTo>
                  <a:lnTo>
                    <a:pt x="63422" y="91657"/>
                  </a:lnTo>
                  <a:close/>
                </a:path>
                <a:path w="71755" h="314325">
                  <a:moveTo>
                    <a:pt x="35496" y="0"/>
                  </a:moveTo>
                  <a:lnTo>
                    <a:pt x="2606" y="21941"/>
                  </a:lnTo>
                  <a:lnTo>
                    <a:pt x="0" y="35596"/>
                  </a:lnTo>
                  <a:lnTo>
                    <a:pt x="656" y="42981"/>
                  </a:lnTo>
                  <a:lnTo>
                    <a:pt x="28735" y="71751"/>
                  </a:lnTo>
                  <a:lnTo>
                    <a:pt x="35904" y="72422"/>
                  </a:lnTo>
                  <a:lnTo>
                    <a:pt x="42932" y="71751"/>
                  </a:lnTo>
                  <a:lnTo>
                    <a:pt x="70550" y="43600"/>
                  </a:lnTo>
                  <a:lnTo>
                    <a:pt x="71199" y="36415"/>
                  </a:lnTo>
                  <a:lnTo>
                    <a:pt x="70543" y="29119"/>
                  </a:lnTo>
                  <a:lnTo>
                    <a:pt x="42583" y="663"/>
                  </a:lnTo>
                  <a:lnTo>
                    <a:pt x="35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6">
              <a:extLst>
                <a:ext uri="{FF2B5EF4-FFF2-40B4-BE49-F238E27FC236}">
                  <a16:creationId xmlns:a16="http://schemas.microsoft.com/office/drawing/2014/main" id="{C1E4D940-5B1B-AE92-08EE-4FD5F283EF14}"/>
                </a:ext>
              </a:extLst>
            </p:cNvPr>
            <p:cNvSpPr/>
            <p:nvPr/>
          </p:nvSpPr>
          <p:spPr>
            <a:xfrm>
              <a:off x="5091095" y="6568391"/>
              <a:ext cx="111224" cy="102669"/>
            </a:xfrm>
            <a:custGeom>
              <a:avLst/>
              <a:gdLst/>
              <a:ahLst/>
              <a:cxnLst/>
              <a:rect l="l" t="t" r="r" b="b"/>
              <a:pathLst>
                <a:path w="338455" h="312419">
                  <a:moveTo>
                    <a:pt x="298115" y="0"/>
                  </a:moveTo>
                  <a:lnTo>
                    <a:pt x="236345" y="258"/>
                  </a:lnTo>
                  <a:lnTo>
                    <a:pt x="171017" y="1378"/>
                  </a:lnTo>
                  <a:lnTo>
                    <a:pt x="94930" y="5068"/>
                  </a:lnTo>
                  <a:lnTo>
                    <a:pt x="53640" y="17676"/>
                  </a:lnTo>
                  <a:lnTo>
                    <a:pt x="26554" y="46568"/>
                  </a:lnTo>
                  <a:lnTo>
                    <a:pt x="5295" y="83669"/>
                  </a:lnTo>
                  <a:lnTo>
                    <a:pt x="0" y="99467"/>
                  </a:lnTo>
                  <a:lnTo>
                    <a:pt x="901" y="107738"/>
                  </a:lnTo>
                  <a:lnTo>
                    <a:pt x="5789" y="112709"/>
                  </a:lnTo>
                  <a:lnTo>
                    <a:pt x="15466" y="112008"/>
                  </a:lnTo>
                  <a:lnTo>
                    <a:pt x="23790" y="107119"/>
                  </a:lnTo>
                  <a:lnTo>
                    <a:pt x="30080" y="99998"/>
                  </a:lnTo>
                  <a:lnTo>
                    <a:pt x="40424" y="83642"/>
                  </a:lnTo>
                  <a:lnTo>
                    <a:pt x="46624" y="75060"/>
                  </a:lnTo>
                  <a:lnTo>
                    <a:pt x="78220" y="52824"/>
                  </a:lnTo>
                  <a:lnTo>
                    <a:pt x="102782" y="49395"/>
                  </a:lnTo>
                  <a:lnTo>
                    <a:pt x="108010" y="49823"/>
                  </a:lnTo>
                  <a:lnTo>
                    <a:pt x="100871" y="106177"/>
                  </a:lnTo>
                  <a:lnTo>
                    <a:pt x="88379" y="161555"/>
                  </a:lnTo>
                  <a:lnTo>
                    <a:pt x="70169" y="206619"/>
                  </a:lnTo>
                  <a:lnTo>
                    <a:pt x="52740" y="234340"/>
                  </a:lnTo>
                  <a:lnTo>
                    <a:pt x="46899" y="243566"/>
                  </a:lnTo>
                  <a:lnTo>
                    <a:pt x="41435" y="252981"/>
                  </a:lnTo>
                  <a:lnTo>
                    <a:pt x="36740" y="263018"/>
                  </a:lnTo>
                  <a:lnTo>
                    <a:pt x="34008" y="273545"/>
                  </a:lnTo>
                  <a:lnTo>
                    <a:pt x="34431" y="284432"/>
                  </a:lnTo>
                  <a:lnTo>
                    <a:pt x="71232" y="312085"/>
                  </a:lnTo>
                  <a:lnTo>
                    <a:pt x="85660" y="308723"/>
                  </a:lnTo>
                  <a:lnTo>
                    <a:pt x="119910" y="274619"/>
                  </a:lnTo>
                  <a:lnTo>
                    <a:pt x="128452" y="235014"/>
                  </a:lnTo>
                  <a:lnTo>
                    <a:pt x="130312" y="215098"/>
                  </a:lnTo>
                  <a:lnTo>
                    <a:pt x="134388" y="175038"/>
                  </a:lnTo>
                  <a:lnTo>
                    <a:pt x="137744" y="134909"/>
                  </a:lnTo>
                  <a:lnTo>
                    <a:pt x="139721" y="90417"/>
                  </a:lnTo>
                  <a:lnTo>
                    <a:pt x="139872" y="75571"/>
                  </a:lnTo>
                  <a:lnTo>
                    <a:pt x="139872" y="52004"/>
                  </a:lnTo>
                  <a:lnTo>
                    <a:pt x="206217" y="52004"/>
                  </a:lnTo>
                  <a:lnTo>
                    <a:pt x="194430" y="182069"/>
                  </a:lnTo>
                  <a:lnTo>
                    <a:pt x="193082" y="224360"/>
                  </a:lnTo>
                  <a:lnTo>
                    <a:pt x="193141" y="241658"/>
                  </a:lnTo>
                  <a:lnTo>
                    <a:pt x="205596" y="292084"/>
                  </a:lnTo>
                  <a:lnTo>
                    <a:pt x="239219" y="311664"/>
                  </a:lnTo>
                  <a:lnTo>
                    <a:pt x="259374" y="311889"/>
                  </a:lnTo>
                  <a:lnTo>
                    <a:pt x="279104" y="307773"/>
                  </a:lnTo>
                  <a:lnTo>
                    <a:pt x="316085" y="280313"/>
                  </a:lnTo>
                  <a:lnTo>
                    <a:pt x="335967" y="238183"/>
                  </a:lnTo>
                  <a:lnTo>
                    <a:pt x="337133" y="231372"/>
                  </a:lnTo>
                  <a:lnTo>
                    <a:pt x="336981" y="224634"/>
                  </a:lnTo>
                  <a:lnTo>
                    <a:pt x="301384" y="232412"/>
                  </a:lnTo>
                  <a:lnTo>
                    <a:pt x="298254" y="239288"/>
                  </a:lnTo>
                  <a:lnTo>
                    <a:pt x="293285" y="244924"/>
                  </a:lnTo>
                  <a:lnTo>
                    <a:pt x="286961" y="248316"/>
                  </a:lnTo>
                  <a:lnTo>
                    <a:pt x="279988" y="250063"/>
                  </a:lnTo>
                  <a:lnTo>
                    <a:pt x="272735" y="250548"/>
                  </a:lnTo>
                  <a:lnTo>
                    <a:pt x="265576" y="250158"/>
                  </a:lnTo>
                  <a:lnTo>
                    <a:pt x="255658" y="252066"/>
                  </a:lnTo>
                  <a:lnTo>
                    <a:pt x="250079" y="247428"/>
                  </a:lnTo>
                  <a:lnTo>
                    <a:pt x="246793" y="231497"/>
                  </a:lnTo>
                  <a:lnTo>
                    <a:pt x="243753" y="199527"/>
                  </a:lnTo>
                  <a:lnTo>
                    <a:pt x="246581" y="115160"/>
                  </a:lnTo>
                  <a:lnTo>
                    <a:pt x="248388" y="71261"/>
                  </a:lnTo>
                  <a:lnTo>
                    <a:pt x="249949" y="53632"/>
                  </a:lnTo>
                  <a:lnTo>
                    <a:pt x="252044" y="48075"/>
                  </a:lnTo>
                  <a:lnTo>
                    <a:pt x="253061" y="46418"/>
                  </a:lnTo>
                  <a:lnTo>
                    <a:pt x="267966" y="47082"/>
                  </a:lnTo>
                  <a:lnTo>
                    <a:pt x="277129" y="46596"/>
                  </a:lnTo>
                  <a:lnTo>
                    <a:pt x="283938" y="46301"/>
                  </a:lnTo>
                  <a:lnTo>
                    <a:pt x="297569" y="45904"/>
                  </a:lnTo>
                  <a:lnTo>
                    <a:pt x="304385" y="45819"/>
                  </a:lnTo>
                  <a:lnTo>
                    <a:pt x="317935" y="45823"/>
                  </a:lnTo>
                  <a:lnTo>
                    <a:pt x="326151" y="46496"/>
                  </a:lnTo>
                  <a:lnTo>
                    <a:pt x="331530" y="41603"/>
                  </a:lnTo>
                  <a:lnTo>
                    <a:pt x="335385" y="36360"/>
                  </a:lnTo>
                  <a:lnTo>
                    <a:pt x="337597" y="29744"/>
                  </a:lnTo>
                  <a:lnTo>
                    <a:pt x="338046" y="22778"/>
                  </a:lnTo>
                  <a:lnTo>
                    <a:pt x="336612" y="16486"/>
                  </a:lnTo>
                  <a:lnTo>
                    <a:pt x="329791" y="7225"/>
                  </a:lnTo>
                  <a:lnTo>
                    <a:pt x="320330" y="2314"/>
                  </a:lnTo>
                  <a:lnTo>
                    <a:pt x="309387" y="367"/>
                  </a:lnTo>
                  <a:lnTo>
                    <a:pt x="298115" y="0"/>
                  </a:lnTo>
                  <a:close/>
                </a:path>
              </a:pathLst>
            </a:custGeom>
            <a:solidFill>
              <a:srgbClr val="63B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 Box 234">
            <a:extLst>
              <a:ext uri="{FF2B5EF4-FFF2-40B4-BE49-F238E27FC236}">
                <a16:creationId xmlns:a16="http://schemas.microsoft.com/office/drawing/2014/main" id="{0CD2641F-9C2A-A51E-4BFB-82707924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724" y="8689394"/>
            <a:ext cx="28513012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21175"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defTabSz="4321175"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defTabSz="4321175"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defTabSz="4321175"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defTabSz="4321175"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284413" indent="-206375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741613" indent="-206375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198813" indent="-206375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656013" indent="-206375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ts val="3038"/>
              </a:spcBef>
              <a:buClr>
                <a:srgbClr val="8094D1"/>
              </a:buClr>
            </a:pPr>
            <a:r>
              <a:rPr lang="en-US" altLang="ko-KR" sz="8000" dirty="0">
                <a:solidFill>
                  <a:schemeClr val="bg1"/>
                </a:solidFill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AI-powered Precision Analytics Solution for</a:t>
            </a:r>
          </a:p>
          <a:p>
            <a:pPr eaLnBrk="1" hangingPunct="1">
              <a:spcBef>
                <a:spcPts val="3038"/>
              </a:spcBef>
              <a:buClr>
                <a:srgbClr val="8094D1"/>
              </a:buClr>
            </a:pPr>
            <a:r>
              <a:rPr lang="en-US" altLang="ko-KR" sz="8000" dirty="0">
                <a:solidFill>
                  <a:schemeClr val="bg1"/>
                </a:solidFill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Ultra-low-dose CT Lung Cancer Screening</a:t>
            </a:r>
          </a:p>
        </p:txBody>
      </p:sp>
      <p:grpSp>
        <p:nvGrpSpPr>
          <p:cNvPr id="1029" name="그룹 1028">
            <a:extLst>
              <a:ext uri="{FF2B5EF4-FFF2-40B4-BE49-F238E27FC236}">
                <a16:creationId xmlns:a16="http://schemas.microsoft.com/office/drawing/2014/main" id="{56119A1A-8FBC-53ED-82DE-207B845AF210}"/>
              </a:ext>
            </a:extLst>
          </p:cNvPr>
          <p:cNvGrpSpPr/>
          <p:nvPr/>
        </p:nvGrpSpPr>
        <p:grpSpPr>
          <a:xfrm>
            <a:off x="933948" y="18359959"/>
            <a:ext cx="29185961" cy="13272657"/>
            <a:chOff x="573756" y="488673"/>
            <a:chExt cx="11344414" cy="5757235"/>
          </a:xfrm>
        </p:grpSpPr>
        <p:sp>
          <p:nvSpPr>
            <p:cNvPr id="1030" name="직사각형 1029">
              <a:extLst>
                <a:ext uri="{FF2B5EF4-FFF2-40B4-BE49-F238E27FC236}">
                  <a16:creationId xmlns:a16="http://schemas.microsoft.com/office/drawing/2014/main" id="{FDE437E5-ECAA-1634-EEE7-7111CD8C087B}"/>
                </a:ext>
              </a:extLst>
            </p:cNvPr>
            <p:cNvSpPr/>
            <p:nvPr/>
          </p:nvSpPr>
          <p:spPr bwMode="auto">
            <a:xfrm>
              <a:off x="748027" y="488673"/>
              <a:ext cx="11170143" cy="5757235"/>
            </a:xfrm>
            <a:prstGeom prst="rect">
              <a:avLst/>
            </a:prstGeom>
            <a:solidFill>
              <a:schemeClr val="tx1"/>
            </a:solidFill>
            <a:ln w="1905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1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1" name="Isosceles Triangle 9">
              <a:extLst>
                <a:ext uri="{FF2B5EF4-FFF2-40B4-BE49-F238E27FC236}">
                  <a16:creationId xmlns:a16="http://schemas.microsoft.com/office/drawing/2014/main" id="{1C66C435-0E01-0F01-3B6B-EAA9BC980540}"/>
                </a:ext>
              </a:extLst>
            </p:cNvPr>
            <p:cNvSpPr/>
            <p:nvPr/>
          </p:nvSpPr>
          <p:spPr bwMode="auto">
            <a:xfrm>
              <a:off x="2832996" y="1542370"/>
              <a:ext cx="6508053" cy="1084676"/>
            </a:xfrm>
            <a:prstGeom prst="triangle">
              <a:avLst>
                <a:gd name="adj" fmla="val 50132"/>
              </a:avLst>
            </a:prstGeom>
            <a:gradFill flip="none" rotWithShape="1">
              <a:gsLst>
                <a:gs pos="66000">
                  <a:srgbClr val="005878"/>
                </a:gs>
                <a:gs pos="0">
                  <a:schemeClr val="tx1"/>
                </a:gs>
                <a:gs pos="88000">
                  <a:srgbClr val="00B0F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805" tIns="45903" rIns="91805" bIns="45903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1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pic>
          <p:nvPicPr>
            <p:cNvPr id="1032" name="그림 21">
              <a:extLst>
                <a:ext uri="{FF2B5EF4-FFF2-40B4-BE49-F238E27FC236}">
                  <a16:creationId xmlns:a16="http://schemas.microsoft.com/office/drawing/2014/main" id="{90E8B500-B532-6E5B-429E-2576B47FE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074" t="11642" r="6001" b="63575"/>
            <a:stretch/>
          </p:blipFill>
          <p:spPr>
            <a:xfrm>
              <a:off x="8753564" y="2778577"/>
              <a:ext cx="2161651" cy="2092981"/>
            </a:xfrm>
            <a:prstGeom prst="rect">
              <a:avLst/>
            </a:prstGeom>
          </p:spPr>
        </p:pic>
        <p:sp>
          <p:nvSpPr>
            <p:cNvPr id="1033" name="Oval 22">
              <a:extLst>
                <a:ext uri="{FF2B5EF4-FFF2-40B4-BE49-F238E27FC236}">
                  <a16:creationId xmlns:a16="http://schemas.microsoft.com/office/drawing/2014/main" id="{DF4B690B-2FD4-AA0C-9517-540021964161}"/>
                </a:ext>
              </a:extLst>
            </p:cNvPr>
            <p:cNvSpPr/>
            <p:nvPr/>
          </p:nvSpPr>
          <p:spPr bwMode="auto">
            <a:xfrm>
              <a:off x="8481384" y="2664645"/>
              <a:ext cx="2514075" cy="2514075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805" tIns="45903" rIns="91805" bIns="45903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1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9F759C6E-8854-6A65-51C5-FF0C0F8C9FF7}"/>
                </a:ext>
              </a:extLst>
            </p:cNvPr>
            <p:cNvSpPr txBox="1"/>
            <p:nvPr/>
          </p:nvSpPr>
          <p:spPr>
            <a:xfrm>
              <a:off x="1512401" y="5163068"/>
              <a:ext cx="2260339" cy="4380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Noise-Robust Quantification</a:t>
              </a:r>
            </a:p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Emphysema </a:t>
              </a:r>
              <a:endPara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70C3863F-2C94-0F93-75A3-321A6ADB2D9D}"/>
                </a:ext>
              </a:extLst>
            </p:cNvPr>
            <p:cNvSpPr txBox="1"/>
            <p:nvPr/>
          </p:nvSpPr>
          <p:spPr>
            <a:xfrm>
              <a:off x="8011827" y="5179682"/>
              <a:ext cx="3453189" cy="4380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Precision Quantification &amp; Classification</a:t>
              </a:r>
            </a:p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GGO / Consolidation</a:t>
              </a:r>
              <a:endPara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grpSp>
          <p:nvGrpSpPr>
            <p:cNvPr id="1036" name="Group 38">
              <a:extLst>
                <a:ext uri="{FF2B5EF4-FFF2-40B4-BE49-F238E27FC236}">
                  <a16:creationId xmlns:a16="http://schemas.microsoft.com/office/drawing/2014/main" id="{C47E9B93-05F3-0E95-35C3-FE66AA9D1337}"/>
                </a:ext>
              </a:extLst>
            </p:cNvPr>
            <p:cNvGrpSpPr/>
            <p:nvPr/>
          </p:nvGrpSpPr>
          <p:grpSpPr>
            <a:xfrm>
              <a:off x="1543976" y="2834280"/>
              <a:ext cx="2197191" cy="2107821"/>
              <a:chOff x="1191228" y="3593185"/>
              <a:chExt cx="2412804" cy="2279495"/>
            </a:xfrm>
          </p:grpSpPr>
          <p:pic>
            <p:nvPicPr>
              <p:cNvPr id="1045" name="그림 2">
                <a:extLst>
                  <a:ext uri="{FF2B5EF4-FFF2-40B4-BE49-F238E27FC236}">
                    <a16:creationId xmlns:a16="http://schemas.microsoft.com/office/drawing/2014/main" id="{7882048F-2DAA-D3AC-8ECF-98267D8FF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5956" t="12425" r="3364" b="60900"/>
              <a:stretch/>
            </p:blipFill>
            <p:spPr>
              <a:xfrm>
                <a:off x="1191228" y="3593185"/>
                <a:ext cx="2412804" cy="2279495"/>
              </a:xfrm>
              <a:prstGeom prst="rect">
                <a:avLst/>
              </a:prstGeom>
            </p:spPr>
          </p:pic>
          <p:sp>
            <p:nvSpPr>
              <p:cNvPr id="1046" name="Rectangle 37">
                <a:extLst>
                  <a:ext uri="{FF2B5EF4-FFF2-40B4-BE49-F238E27FC236}">
                    <a16:creationId xmlns:a16="http://schemas.microsoft.com/office/drawing/2014/main" id="{8FAF3DE3-35D4-0AA0-4754-44BA1B008258}"/>
                  </a:ext>
                </a:extLst>
              </p:cNvPr>
              <p:cNvSpPr/>
              <p:nvPr/>
            </p:nvSpPr>
            <p:spPr bwMode="auto">
              <a:xfrm>
                <a:off x="1965486" y="5645869"/>
                <a:ext cx="864288" cy="180060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805" tIns="45903" rIns="91805" bIns="45903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0" fontAlgn="base" latinLnBrk="1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037" name="Oval 1">
              <a:extLst>
                <a:ext uri="{FF2B5EF4-FFF2-40B4-BE49-F238E27FC236}">
                  <a16:creationId xmlns:a16="http://schemas.microsoft.com/office/drawing/2014/main" id="{B63C7DAE-9A02-537F-A2E8-ED0D01D4D95B}"/>
                </a:ext>
              </a:extLst>
            </p:cNvPr>
            <p:cNvSpPr/>
            <p:nvPr/>
          </p:nvSpPr>
          <p:spPr bwMode="auto">
            <a:xfrm>
              <a:off x="1385534" y="2648031"/>
              <a:ext cx="2514075" cy="2514075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805" tIns="45903" rIns="91805" bIns="45903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1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39B578A-B822-3172-6738-9F26B8007C43}"/>
                </a:ext>
              </a:extLst>
            </p:cNvPr>
            <p:cNvSpPr txBox="1"/>
            <p:nvPr/>
          </p:nvSpPr>
          <p:spPr>
            <a:xfrm>
              <a:off x="4706240" y="1009074"/>
              <a:ext cx="2779539" cy="319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4800" i="0" u="none" strike="noStrike" kern="1200" cap="none" spc="0" normalizeH="0" baseline="0" noProof="0" dirty="0">
                  <a:ln>
                    <a:noFill/>
                  </a:ln>
                  <a:solidFill>
                    <a:srgbClr val="DEEBF7"/>
                  </a:solidFill>
                  <a:effectLst/>
                  <a:uLnTx/>
                  <a:uFillTx/>
                  <a:latin typeface="Helvetica" panose="020B0604020202020204" pitchFamily="34" charset="0"/>
                  <a:ea typeface="KoPubWorld돋움체 Bold" panose="00000800000000000000" pitchFamily="2" charset="-127"/>
                  <a:cs typeface="Helvetica" panose="020B0604020202020204" pitchFamily="34" charset="0"/>
                </a:rPr>
                <a:t>Tri-functional Lung Analytics</a:t>
              </a:r>
              <a:endParaRPr kumimoji="1" lang="ko-KR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Helvetica" panose="020B0604020202020204" pitchFamily="34" charset="0"/>
                <a:ea typeface="KoPubWorld돋움체 Bold" panose="00000800000000000000" pitchFamily="2" charset="-127"/>
                <a:cs typeface="Helvetica" panose="020B0604020202020204" pitchFamily="34" charset="0"/>
              </a:endParaRP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48D9F4C6-329B-1B5B-55F8-ECCC62E54AA9}"/>
                </a:ext>
              </a:extLst>
            </p:cNvPr>
            <p:cNvSpPr txBox="1"/>
            <p:nvPr/>
          </p:nvSpPr>
          <p:spPr>
            <a:xfrm>
              <a:off x="8667182" y="2079874"/>
              <a:ext cx="2176312" cy="46170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High Attenuation Area (HAA) </a:t>
              </a:r>
            </a:p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Analysis</a:t>
              </a:r>
              <a:endParaRPr kumimoji="1" lang="ko-KR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CDFF5774-1721-C285-6F79-D6050419C65C}"/>
                </a:ext>
              </a:extLst>
            </p:cNvPr>
            <p:cNvSpPr txBox="1"/>
            <p:nvPr/>
          </p:nvSpPr>
          <p:spPr>
            <a:xfrm>
              <a:off x="573756" y="2079870"/>
              <a:ext cx="4119668" cy="46170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Low</a:t>
              </a:r>
              <a:r>
                <a:rPr kumimoji="1" lang="ko-KR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</a:t>
              </a: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Attenuation</a:t>
              </a:r>
              <a:r>
                <a:rPr kumimoji="1" lang="ko-KR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</a:t>
              </a: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Area (LAA)</a:t>
              </a:r>
            </a:p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Analysis</a:t>
              </a:r>
            </a:p>
          </p:txBody>
        </p:sp>
        <p:sp>
          <p:nvSpPr>
            <p:cNvPr id="1041" name="Oval 1">
              <a:extLst>
                <a:ext uri="{FF2B5EF4-FFF2-40B4-BE49-F238E27FC236}">
                  <a16:creationId xmlns:a16="http://schemas.microsoft.com/office/drawing/2014/main" id="{7D8952D8-EF66-DD6E-847E-DAFCBE9A8568}"/>
                </a:ext>
              </a:extLst>
            </p:cNvPr>
            <p:cNvSpPr/>
            <p:nvPr/>
          </p:nvSpPr>
          <p:spPr bwMode="auto">
            <a:xfrm>
              <a:off x="4938680" y="2625771"/>
              <a:ext cx="2514075" cy="2514075"/>
            </a:xfrm>
            <a:prstGeom prst="ellips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805" tIns="45903" rIns="91805" bIns="45903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1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27276498-0989-FB32-B2A2-AF330F17AF2E}"/>
                </a:ext>
              </a:extLst>
            </p:cNvPr>
            <p:cNvSpPr txBox="1"/>
            <p:nvPr/>
          </p:nvSpPr>
          <p:spPr>
            <a:xfrm>
              <a:off x="4120288" y="2006505"/>
              <a:ext cx="4119668" cy="46170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Lung Nodule Detection &amp;</a:t>
              </a:r>
            </a:p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Analysis</a:t>
              </a:r>
            </a:p>
          </p:txBody>
        </p:sp>
        <p:pic>
          <p:nvPicPr>
            <p:cNvPr id="1043" name="그림 1042">
              <a:extLst>
                <a:ext uri="{FF2B5EF4-FFF2-40B4-BE49-F238E27FC236}">
                  <a16:creationId xmlns:a16="http://schemas.microsoft.com/office/drawing/2014/main" id="{86E23214-0A9E-75EC-AA87-8E3D3EE70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4125" y="2752363"/>
              <a:ext cx="2131030" cy="1914030"/>
            </a:xfrm>
            <a:prstGeom prst="rect">
              <a:avLst/>
            </a:prstGeom>
          </p:spPr>
        </p:pic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60E5757E-B9A4-3A89-D04D-F412865A8974}"/>
                </a:ext>
              </a:extLst>
            </p:cNvPr>
            <p:cNvSpPr txBox="1"/>
            <p:nvPr/>
          </p:nvSpPr>
          <p:spPr>
            <a:xfrm>
              <a:off x="4697937" y="5162106"/>
              <a:ext cx="2922802" cy="4380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Detection &amp; Quantification</a:t>
              </a:r>
            </a:p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4000" dirty="0">
                  <a:solidFill>
                    <a:srgbClr val="66FFFF"/>
                  </a:solidFill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Solid / Part-Solid / GGN</a:t>
              </a:r>
              <a:endPara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pic>
        <p:nvPicPr>
          <p:cNvPr id="1049" name="Picture 2" descr="Approved, check, check mark, checked, circle icon, done icon - Download on  Iconfinder">
            <a:extLst>
              <a:ext uri="{FF2B5EF4-FFF2-40B4-BE49-F238E27FC236}">
                <a16:creationId xmlns:a16="http://schemas.microsoft.com/office/drawing/2014/main" id="{AC1FEB5A-8559-E5CD-2D2A-36B145F1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24" y="33360808"/>
            <a:ext cx="272573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" descr="Approved, check, check mark, checked, circle icon, done icon - Download on  Iconfinder">
            <a:extLst>
              <a:ext uri="{FF2B5EF4-FFF2-40B4-BE49-F238E27FC236}">
                <a16:creationId xmlns:a16="http://schemas.microsoft.com/office/drawing/2014/main" id="{4A048D55-C34E-4808-3003-03C2DABE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569" y="33407045"/>
            <a:ext cx="272573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" descr="Approved, check, check mark, checked, circle icon, done icon - Download on  Iconfinder">
            <a:extLst>
              <a:ext uri="{FF2B5EF4-FFF2-40B4-BE49-F238E27FC236}">
                <a16:creationId xmlns:a16="http://schemas.microsoft.com/office/drawing/2014/main" id="{66F69C3A-F064-93B4-78B7-EFC93DF1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745" y="33407045"/>
            <a:ext cx="272573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82757DF8-042F-89FE-DEF6-93819AC7B8CF}"/>
              </a:ext>
            </a:extLst>
          </p:cNvPr>
          <p:cNvSpPr txBox="1"/>
          <p:nvPr/>
        </p:nvSpPr>
        <p:spPr>
          <a:xfrm>
            <a:off x="12137858" y="36673176"/>
            <a:ext cx="906874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6000" dirty="0">
                <a:solidFill>
                  <a:schemeClr val="tx2">
                    <a:lumMod val="50000"/>
                  </a:schemeClr>
                </a:solidFill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Enables accurate and consistent characterization in heterogeneous LD CT scan conditions</a:t>
            </a:r>
            <a:endParaRPr lang="en-US" altLang="ko-KR" sz="6600" dirty="0">
              <a:solidFill>
                <a:schemeClr val="tx2">
                  <a:lumMod val="50000"/>
                </a:schemeClr>
              </a:solidFill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B516206E-3CA3-E581-7087-F310B8941D77}"/>
              </a:ext>
            </a:extLst>
          </p:cNvPr>
          <p:cNvSpPr txBox="1"/>
          <p:nvPr/>
        </p:nvSpPr>
        <p:spPr>
          <a:xfrm>
            <a:off x="22258497" y="36527694"/>
            <a:ext cx="1038638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6000" dirty="0">
                <a:solidFill>
                  <a:schemeClr val="tx2">
                    <a:lumMod val="50000"/>
                  </a:schemeClr>
                </a:solidFill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Guarantees robust performance with any existing CT scanners </a:t>
            </a:r>
            <a:endParaRPr lang="en-US" altLang="ko-KR" sz="6600" dirty="0">
              <a:solidFill>
                <a:schemeClr val="tx2">
                  <a:lumMod val="50000"/>
                </a:schemeClr>
              </a:solidFill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3B196EE-E429-44CB-896A-AFC39268D693}"/>
              </a:ext>
            </a:extLst>
          </p:cNvPr>
          <p:cNvGrpSpPr/>
          <p:nvPr/>
        </p:nvGrpSpPr>
        <p:grpSpPr>
          <a:xfrm>
            <a:off x="27701696" y="-105097"/>
            <a:ext cx="2611516" cy="1399160"/>
            <a:chOff x="19780816" y="326951"/>
            <a:chExt cx="3206980" cy="184895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F211062-785F-F9E0-EBC2-ED189397E1FE}"/>
                </a:ext>
              </a:extLst>
            </p:cNvPr>
            <p:cNvSpPr/>
            <p:nvPr/>
          </p:nvSpPr>
          <p:spPr>
            <a:xfrm>
              <a:off x="19780816" y="326951"/>
              <a:ext cx="3206980" cy="18489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Picture 2" descr="upload.wikimedia.org/wikipedia/commons/6/66/Confor...">
              <a:extLst>
                <a:ext uri="{FF2B5EF4-FFF2-40B4-BE49-F238E27FC236}">
                  <a16:creationId xmlns:a16="http://schemas.microsoft.com/office/drawing/2014/main" id="{5241ECC8-4529-1E9F-C59E-745558320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324" y="570389"/>
              <a:ext cx="19050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85E6C68D-3B1A-CFCB-1D69-7FA92D99C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7652" y="3022255"/>
            <a:ext cx="19698950" cy="4516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E279B7-986D-AFE8-1C8B-2232F12927CA}"/>
              </a:ext>
            </a:extLst>
          </p:cNvPr>
          <p:cNvSpPr txBox="1"/>
          <p:nvPr/>
        </p:nvSpPr>
        <p:spPr>
          <a:xfrm>
            <a:off x="1582020" y="12959359"/>
            <a:ext cx="28387376" cy="4144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With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unique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built-in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features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including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powerful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denoising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and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kernel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normalization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ClariPulmo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provides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accurate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and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consistent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detection and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measurement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results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despite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heterogeneous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scan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and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reconstruction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condition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which are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frequently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encountered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real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world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environments</a:t>
            </a:r>
            <a:r>
              <a:rPr lang="ko-KR" altLang="en-US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64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FB91B-C6F2-9494-DB35-7508E2EA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55">
            <a:extLst>
              <a:ext uri="{FF2B5EF4-FFF2-40B4-BE49-F238E27FC236}">
                <a16:creationId xmlns:a16="http://schemas.microsoft.com/office/drawing/2014/main" id="{0E347A8D-4603-29F7-C82C-BC4F06D1FE93}"/>
              </a:ext>
            </a:extLst>
          </p:cNvPr>
          <p:cNvSpPr/>
          <p:nvPr/>
        </p:nvSpPr>
        <p:spPr>
          <a:xfrm>
            <a:off x="-424435" y="-1656830"/>
            <a:ext cx="32823723" cy="44857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Poppins SemiBold" panose="00000700000000000000" pitchFamily="2" charset="0"/>
                <a:ea typeface="KoPubWorld돋움체 Bold" panose="00000800000000000000" pitchFamily="2" charset="-127"/>
                <a:cs typeface="Poppins SemiBold" panose="00000700000000000000" pitchFamily="2" charset="0"/>
              </a:rPr>
              <a:t>`</a:t>
            </a:r>
            <a:endParaRPr lang="ko-KR" altLang="en-US" dirty="0"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12" name="직사각형 40">
            <a:extLst>
              <a:ext uri="{FF2B5EF4-FFF2-40B4-BE49-F238E27FC236}">
                <a16:creationId xmlns:a16="http://schemas.microsoft.com/office/drawing/2014/main" id="{6C462B94-63AD-163A-69A2-EFCBBFF67587}"/>
              </a:ext>
            </a:extLst>
          </p:cNvPr>
          <p:cNvSpPr/>
          <p:nvPr/>
        </p:nvSpPr>
        <p:spPr>
          <a:xfrm>
            <a:off x="-403101" y="-1457556"/>
            <a:ext cx="32905331" cy="445291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73" tIns="38637" rIns="77273" bIns="38637" anchor="ctr"/>
          <a:lstStyle/>
          <a:p>
            <a:pPr algn="ctr">
              <a:defRPr/>
            </a:pPr>
            <a:endParaRPr lang="ko-KR" altLang="en-US" sz="7117" dirty="0">
              <a:latin typeface="Poppins SemiBold" panose="00000700000000000000" pitchFamily="2" charset="0"/>
              <a:ea typeface="KoPubWorld돋움체 Bold" panose="00000800000000000000" pitchFamily="2" charset="-127"/>
              <a:cs typeface="Poppins SemiBold" panose="00000700000000000000" pitchFamily="2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2857B90-5135-CD2A-554D-D5020C28CFD0}"/>
              </a:ext>
            </a:extLst>
          </p:cNvPr>
          <p:cNvGrpSpPr/>
          <p:nvPr/>
        </p:nvGrpSpPr>
        <p:grpSpPr>
          <a:xfrm>
            <a:off x="4030292" y="6046591"/>
            <a:ext cx="24938569" cy="1840169"/>
            <a:chOff x="1014294" y="1429107"/>
            <a:chExt cx="8134919" cy="564080"/>
          </a:xfrm>
        </p:grpSpPr>
        <p:sp>
          <p:nvSpPr>
            <p:cNvPr id="7" name="화살표: 오각형 6">
              <a:extLst>
                <a:ext uri="{FF2B5EF4-FFF2-40B4-BE49-F238E27FC236}">
                  <a16:creationId xmlns:a16="http://schemas.microsoft.com/office/drawing/2014/main" id="{1A0864A7-D332-E598-3C01-6DE7D865E198}"/>
                </a:ext>
              </a:extLst>
            </p:cNvPr>
            <p:cNvSpPr/>
            <p:nvPr/>
          </p:nvSpPr>
          <p:spPr bwMode="auto">
            <a:xfrm>
              <a:off x="6764211" y="1432558"/>
              <a:ext cx="2385002" cy="560035"/>
            </a:xfrm>
            <a:prstGeom prst="homePlat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latinLnBrk="1" hangingPunct="0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        Categorization   </a:t>
              </a:r>
              <a:endParaRPr kumimoji="1" lang="ko-KR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화살표: 오각형 10">
              <a:extLst>
                <a:ext uri="{FF2B5EF4-FFF2-40B4-BE49-F238E27FC236}">
                  <a16:creationId xmlns:a16="http://schemas.microsoft.com/office/drawing/2014/main" id="{72059B45-AC36-19C0-BAB8-E8CFAA11996D}"/>
                </a:ext>
              </a:extLst>
            </p:cNvPr>
            <p:cNvSpPr/>
            <p:nvPr/>
          </p:nvSpPr>
          <p:spPr bwMode="auto">
            <a:xfrm>
              <a:off x="5330438" y="1430400"/>
              <a:ext cx="1848047" cy="560035"/>
            </a:xfrm>
            <a:prstGeom prst="homeP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latinLnBrk="1" hangingPunct="0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    Growth</a:t>
              </a:r>
              <a:endParaRPr kumimoji="1" lang="ko-KR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화살표: 오각형 12">
              <a:extLst>
                <a:ext uri="{FF2B5EF4-FFF2-40B4-BE49-F238E27FC236}">
                  <a16:creationId xmlns:a16="http://schemas.microsoft.com/office/drawing/2014/main" id="{9890337F-A4FD-5820-233D-9373914513E0}"/>
                </a:ext>
              </a:extLst>
            </p:cNvPr>
            <p:cNvSpPr/>
            <p:nvPr/>
          </p:nvSpPr>
          <p:spPr bwMode="auto">
            <a:xfrm>
              <a:off x="3933854" y="1432557"/>
              <a:ext cx="1848047" cy="560035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latinLnBrk="1" hangingPunct="0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    </a:t>
              </a:r>
              <a:r>
                <a:rPr kumimoji="1" lang="en-US" altLang="ko-KR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Volumetry</a:t>
              </a:r>
              <a:endParaRPr kumimoji="1" lang="ko-KR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화살표: 오각형 13">
              <a:extLst>
                <a:ext uri="{FF2B5EF4-FFF2-40B4-BE49-F238E27FC236}">
                  <a16:creationId xmlns:a16="http://schemas.microsoft.com/office/drawing/2014/main" id="{AD6F615D-4BA6-3E94-43E1-81F69E19EB2B}"/>
                </a:ext>
              </a:extLst>
            </p:cNvPr>
            <p:cNvSpPr/>
            <p:nvPr/>
          </p:nvSpPr>
          <p:spPr bwMode="auto">
            <a:xfrm>
              <a:off x="2198415" y="1433152"/>
              <a:ext cx="2020836" cy="560035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latinLnBrk="1" hangingPunct="0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  Classification</a:t>
              </a:r>
              <a:endParaRPr kumimoji="1" lang="ko-KR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화살표: 오각형 15">
              <a:extLst>
                <a:ext uri="{FF2B5EF4-FFF2-40B4-BE49-F238E27FC236}">
                  <a16:creationId xmlns:a16="http://schemas.microsoft.com/office/drawing/2014/main" id="{A71805B4-7A56-808C-F346-F0A6A4E86E76}"/>
                </a:ext>
              </a:extLst>
            </p:cNvPr>
            <p:cNvSpPr/>
            <p:nvPr/>
          </p:nvSpPr>
          <p:spPr bwMode="auto">
            <a:xfrm>
              <a:off x="1014294" y="1429107"/>
              <a:ext cx="1445947" cy="560035"/>
            </a:xfrm>
            <a:prstGeom prst="homeP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latinLnBrk="1" hangingPunct="0">
                <a:spcBef>
                  <a:spcPct val="30000"/>
                </a:spcBef>
                <a:spcAft>
                  <a:spcPct val="0"/>
                </a:spcAft>
              </a:pPr>
              <a:r>
                <a:rPr kumimoji="1" lang="en-US" altLang="ko-KR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ea typeface="맑은 고딕" panose="020B0503020000020004" pitchFamily="50" charset="-127"/>
                  <a:cs typeface="Helvetica" panose="020B0604020202020204" pitchFamily="34" charset="0"/>
                </a:rPr>
                <a:t>Detection</a:t>
              </a:r>
              <a:endParaRPr kumimoji="1" lang="ko-KR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83894552-DB4B-103D-F209-6D8F5928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91" y="8823419"/>
            <a:ext cx="5995483" cy="602730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782FD4D-EA59-CFC7-2404-199B46884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778" y="10828076"/>
            <a:ext cx="3894031" cy="3894031"/>
          </a:xfrm>
          <a:prstGeom prst="rect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4355920-5816-10FE-E957-0D299381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72" y="10918969"/>
            <a:ext cx="3931755" cy="3931755"/>
          </a:xfrm>
          <a:prstGeom prst="rect">
            <a:avLst/>
          </a:prstGeom>
          <a:ln w="101600">
            <a:solidFill>
              <a:schemeClr val="bg2">
                <a:lumMod val="50000"/>
              </a:schemeClr>
            </a:solidFill>
          </a:ln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87A3F741-D3D7-3BE0-0BA3-B97AC7A4DE52}"/>
              </a:ext>
            </a:extLst>
          </p:cNvPr>
          <p:cNvSpPr txBox="1"/>
          <p:nvPr/>
        </p:nvSpPr>
        <p:spPr>
          <a:xfrm>
            <a:off x="7846716" y="10359647"/>
            <a:ext cx="4351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en-US" altLang="ko-KR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Ground Glass Nodule</a:t>
            </a:r>
            <a:endParaRPr kumimoji="1" lang="ko-KR" altLang="en-US" sz="28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759D3D6C-7FE3-D48B-AB9D-CF81A22B9E94}"/>
              </a:ext>
            </a:extLst>
          </p:cNvPr>
          <p:cNvSpPr txBox="1"/>
          <p:nvPr/>
        </p:nvSpPr>
        <p:spPr>
          <a:xfrm>
            <a:off x="20069931" y="10196475"/>
            <a:ext cx="3579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en-US" altLang="ko-KR" sz="28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Part-Solid Nodule</a:t>
            </a:r>
            <a:endParaRPr kumimoji="1" lang="ko-KR" altLang="en-US" sz="28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표 30">
                <a:extLst>
                  <a:ext uri="{FF2B5EF4-FFF2-40B4-BE49-F238E27FC236}">
                    <a16:creationId xmlns:a16="http://schemas.microsoft.com/office/drawing/2014/main" id="{9B645545-37B6-4E0A-4379-5A1768E0B7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737727"/>
                  </p:ext>
                </p:extLst>
              </p:nvPr>
            </p:nvGraphicFramePr>
            <p:xfrm>
              <a:off x="12409352" y="10726834"/>
              <a:ext cx="6526596" cy="4030542"/>
            </p:xfrm>
            <a:graphic>
              <a:graphicData uri="http://schemas.openxmlformats.org/drawingml/2006/table">
                <a:tbl>
                  <a:tblPr firstRow="1" bandRow="1">
                    <a:tableStyleId>{D03447BB-5D67-496B-8E87-E561075AD55C}</a:tableStyleId>
                  </a:tblPr>
                  <a:tblGrid>
                    <a:gridCol w="3263298">
                      <a:extLst>
                        <a:ext uri="{9D8B030D-6E8A-4147-A177-3AD203B41FA5}">
                          <a16:colId xmlns:a16="http://schemas.microsoft.com/office/drawing/2014/main" val="3720015640"/>
                        </a:ext>
                      </a:extLst>
                    </a:gridCol>
                    <a:gridCol w="3263298">
                      <a:extLst>
                        <a:ext uri="{9D8B030D-6E8A-4147-A177-3AD203B41FA5}">
                          <a16:colId xmlns:a16="http://schemas.microsoft.com/office/drawing/2014/main" val="3325998714"/>
                        </a:ext>
                      </a:extLst>
                    </a:gridCol>
                  </a:tblGrid>
                  <a:tr h="95905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Total Volume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3600" b="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en-US" altLang="ko-KR" sz="3600" b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55455"/>
                      </a:ext>
                    </a:extLst>
                  </a:tr>
                  <a:tr h="95905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Solid</a:t>
                          </a:r>
                          <a:r>
                            <a:rPr lang="en-US" altLang="ko-KR" sz="3600" b="0" baseline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Component</a:t>
                          </a:r>
                          <a:endParaRPr lang="en-US" altLang="ko-KR" sz="3600" b="0" baseline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3600" b="0" i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ko-KR" sz="3600" b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365410"/>
                      </a:ext>
                    </a:extLst>
                  </a:tr>
                  <a:tr h="95905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Diameter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14 mm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986859"/>
                      </a:ext>
                    </a:extLst>
                  </a:tr>
                  <a:tr h="95905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Type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2486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GGN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905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표 30">
                <a:extLst>
                  <a:ext uri="{FF2B5EF4-FFF2-40B4-BE49-F238E27FC236}">
                    <a16:creationId xmlns:a16="http://schemas.microsoft.com/office/drawing/2014/main" id="{9B645545-37B6-4E0A-4379-5A1768E0B7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737727"/>
                  </p:ext>
                </p:extLst>
              </p:nvPr>
            </p:nvGraphicFramePr>
            <p:xfrm>
              <a:off x="12409352" y="10726834"/>
              <a:ext cx="6526596" cy="4030542"/>
            </p:xfrm>
            <a:graphic>
              <a:graphicData uri="http://schemas.openxmlformats.org/drawingml/2006/table">
                <a:tbl>
                  <a:tblPr firstRow="1" bandRow="1">
                    <a:tableStyleId>{D03447BB-5D67-496B-8E87-E561075AD55C}</a:tableStyleId>
                  </a:tblPr>
                  <a:tblGrid>
                    <a:gridCol w="3263298">
                      <a:extLst>
                        <a:ext uri="{9D8B030D-6E8A-4147-A177-3AD203B41FA5}">
                          <a16:colId xmlns:a16="http://schemas.microsoft.com/office/drawing/2014/main" val="3720015640"/>
                        </a:ext>
                      </a:extLst>
                    </a:gridCol>
                    <a:gridCol w="3263298">
                      <a:extLst>
                        <a:ext uri="{9D8B030D-6E8A-4147-A177-3AD203B41FA5}">
                          <a16:colId xmlns:a16="http://schemas.microsoft.com/office/drawing/2014/main" val="3325998714"/>
                        </a:ext>
                      </a:extLst>
                    </a:gridCol>
                  </a:tblGrid>
                  <a:tr h="95905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Total Volume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187" t="-633" r="-373" b="-331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55455"/>
                      </a:ext>
                    </a:extLst>
                  </a:tr>
                  <a:tr h="11533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Solid</a:t>
                          </a:r>
                          <a:r>
                            <a:rPr lang="en-US" altLang="ko-KR" sz="3600" b="0" baseline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Component</a:t>
                          </a:r>
                          <a:endParaRPr lang="en-US" altLang="ko-KR" sz="3600" b="0" baseline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7" t="-84127" r="-373" b="-1767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365410"/>
                      </a:ext>
                    </a:extLst>
                  </a:tr>
                  <a:tr h="959054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Diameter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14 mm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986859"/>
                      </a:ext>
                    </a:extLst>
                  </a:tr>
                  <a:tr h="95905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Type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2486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GGN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9057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표 31">
                <a:extLst>
                  <a:ext uri="{FF2B5EF4-FFF2-40B4-BE49-F238E27FC236}">
                    <a16:creationId xmlns:a16="http://schemas.microsoft.com/office/drawing/2014/main" id="{A0CDE68E-2F7B-FF9D-C105-6344A5F12E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825370"/>
                  </p:ext>
                </p:extLst>
              </p:nvPr>
            </p:nvGraphicFramePr>
            <p:xfrm>
              <a:off x="24122118" y="10768935"/>
              <a:ext cx="7151514" cy="3953172"/>
            </p:xfrm>
            <a:graphic>
              <a:graphicData uri="http://schemas.openxmlformats.org/drawingml/2006/table">
                <a:tbl>
                  <a:tblPr firstRow="1" bandRow="1">
                    <a:tableStyleId>{D03447BB-5D67-496B-8E87-E561075AD55C}</a:tableStyleId>
                  </a:tblPr>
                  <a:tblGrid>
                    <a:gridCol w="3575757">
                      <a:extLst>
                        <a:ext uri="{9D8B030D-6E8A-4147-A177-3AD203B41FA5}">
                          <a16:colId xmlns:a16="http://schemas.microsoft.com/office/drawing/2014/main" val="3720015640"/>
                        </a:ext>
                      </a:extLst>
                    </a:gridCol>
                    <a:gridCol w="3575757">
                      <a:extLst>
                        <a:ext uri="{9D8B030D-6E8A-4147-A177-3AD203B41FA5}">
                          <a16:colId xmlns:a16="http://schemas.microsoft.com/office/drawing/2014/main" val="3325998714"/>
                        </a:ext>
                      </a:extLst>
                    </a:gridCol>
                  </a:tblGrid>
                  <a:tr h="98829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Total Volume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1167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3600" b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55455"/>
                      </a:ext>
                    </a:extLst>
                  </a:tr>
                  <a:tr h="98829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Solid</a:t>
                          </a:r>
                          <a:r>
                            <a:rPr lang="en-US" altLang="ko-KR" sz="3600" b="0" baseline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Component</a:t>
                          </a:r>
                          <a:endParaRPr lang="en-US" altLang="ko-KR" sz="3600" b="0" baseline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234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3600" b="0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altLang="ko-KR" sz="3600" b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365410"/>
                      </a:ext>
                    </a:extLst>
                  </a:tr>
                  <a:tr h="988293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Diameter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16 mm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986859"/>
                      </a:ext>
                    </a:extLst>
                  </a:tr>
                  <a:tr h="98829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Type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2486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Part Solid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905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표 31">
                <a:extLst>
                  <a:ext uri="{FF2B5EF4-FFF2-40B4-BE49-F238E27FC236}">
                    <a16:creationId xmlns:a16="http://schemas.microsoft.com/office/drawing/2014/main" id="{A0CDE68E-2F7B-FF9D-C105-6344A5F12E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825370"/>
                  </p:ext>
                </p:extLst>
              </p:nvPr>
            </p:nvGraphicFramePr>
            <p:xfrm>
              <a:off x="24122118" y="10768935"/>
              <a:ext cx="7151514" cy="3953172"/>
            </p:xfrm>
            <a:graphic>
              <a:graphicData uri="http://schemas.openxmlformats.org/drawingml/2006/table">
                <a:tbl>
                  <a:tblPr firstRow="1" bandRow="1">
                    <a:tableStyleId>{D03447BB-5D67-496B-8E87-E561075AD55C}</a:tableStyleId>
                  </a:tblPr>
                  <a:tblGrid>
                    <a:gridCol w="3575757">
                      <a:extLst>
                        <a:ext uri="{9D8B030D-6E8A-4147-A177-3AD203B41FA5}">
                          <a16:colId xmlns:a16="http://schemas.microsoft.com/office/drawing/2014/main" val="3720015640"/>
                        </a:ext>
                      </a:extLst>
                    </a:gridCol>
                    <a:gridCol w="3575757">
                      <a:extLst>
                        <a:ext uri="{9D8B030D-6E8A-4147-A177-3AD203B41FA5}">
                          <a16:colId xmlns:a16="http://schemas.microsoft.com/office/drawing/2014/main" val="3325998714"/>
                        </a:ext>
                      </a:extLst>
                    </a:gridCol>
                  </a:tblGrid>
                  <a:tr h="98829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Total Volume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341" t="-613" r="-341" b="-3085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55455"/>
                      </a:ext>
                    </a:extLst>
                  </a:tr>
                  <a:tr h="98829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Solid</a:t>
                          </a:r>
                          <a:r>
                            <a:rPr lang="en-US" altLang="ko-KR" sz="3600" b="0" baseline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Component</a:t>
                          </a:r>
                          <a:endParaRPr lang="en-US" altLang="ko-KR" sz="3600" b="0" baseline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341" t="-101235" r="-341" b="-210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365410"/>
                      </a:ext>
                    </a:extLst>
                  </a:tr>
                  <a:tr h="988293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Diameter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16 mm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986859"/>
                      </a:ext>
                    </a:extLst>
                  </a:tr>
                  <a:tr h="98829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Type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2486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6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Part Solid</a:t>
                          </a:r>
                          <a:endParaRPr lang="ko-KR" altLang="en-US" sz="3600" b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masis MT Pro" panose="02040504050005020304" pitchFamily="18" charset="0"/>
                          </a:endParaRPr>
                        </a:p>
                      </a:txBody>
                      <a:tcPr marL="56103" marR="56103" marT="28050" marB="28050" anchor="ctr">
                        <a:lnL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8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90575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8B38B27-FC2B-912C-1521-7B0B0B0D5E4E}"/>
              </a:ext>
            </a:extLst>
          </p:cNvPr>
          <p:cNvCxnSpPr/>
          <p:nvPr/>
        </p:nvCxnSpPr>
        <p:spPr>
          <a:xfrm>
            <a:off x="10240118" y="9226683"/>
            <a:ext cx="0" cy="1014455"/>
          </a:xfrm>
          <a:prstGeom prst="straightConnector1">
            <a:avLst/>
          </a:prstGeom>
          <a:ln w="38100">
            <a:headEnd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8A6C64A6-69A9-EBB3-8E5C-C3F678CF73AA}"/>
              </a:ext>
            </a:extLst>
          </p:cNvPr>
          <p:cNvCxnSpPr/>
          <p:nvPr/>
        </p:nvCxnSpPr>
        <p:spPr>
          <a:xfrm>
            <a:off x="21888276" y="9226683"/>
            <a:ext cx="0" cy="1014455"/>
          </a:xfrm>
          <a:prstGeom prst="straightConnector1">
            <a:avLst/>
          </a:prstGeom>
          <a:ln w="38100">
            <a:headEnd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2A122CC7-7889-F7D7-35F6-1F1F1DFF5C9B}"/>
              </a:ext>
            </a:extLst>
          </p:cNvPr>
          <p:cNvCxnSpPr>
            <a:cxnSpLocks/>
          </p:cNvCxnSpPr>
          <p:nvPr/>
        </p:nvCxnSpPr>
        <p:spPr>
          <a:xfrm>
            <a:off x="10222980" y="9233822"/>
            <a:ext cx="11686631" cy="0"/>
          </a:xfrm>
          <a:prstGeom prst="straightConnector1">
            <a:avLst/>
          </a:prstGeom>
          <a:ln w="38100">
            <a:headEnd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271DEF7-B74A-2E1C-5EA4-0975C452C101}"/>
              </a:ext>
            </a:extLst>
          </p:cNvPr>
          <p:cNvSpPr/>
          <p:nvPr/>
        </p:nvSpPr>
        <p:spPr>
          <a:xfrm>
            <a:off x="790287" y="-362121"/>
            <a:ext cx="30045941" cy="5238212"/>
          </a:xfrm>
          <a:prstGeom prst="rect">
            <a:avLst/>
          </a:prstGeom>
          <a:solidFill>
            <a:srgbClr val="003142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4F1A01-8269-FF72-62B7-6E5B78FD2D89}"/>
              </a:ext>
            </a:extLst>
          </p:cNvPr>
          <p:cNvSpPr txBox="1"/>
          <p:nvPr/>
        </p:nvSpPr>
        <p:spPr>
          <a:xfrm>
            <a:off x="13646110" y="8506603"/>
            <a:ext cx="5289838" cy="63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asis MT Pro" panose="02040504050005020304" pitchFamily="18" charset="0"/>
                <a:ea typeface="Kozuka Gothic Pro H" panose="020B0800000000000000" pitchFamily="34" charset="-128"/>
                <a:cs typeface="Times New Roman" panose="02020603050405020304" pitchFamily="18" charset="0"/>
              </a:rPr>
              <a:t>VDT 92 days, Growing</a:t>
            </a:r>
            <a:endParaRPr lang="en-US" altLang="ko-KR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Kozuka Gothic Pro H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AC337-3F42-C5F8-18E4-47BB2296D786}"/>
              </a:ext>
            </a:extLst>
          </p:cNvPr>
          <p:cNvSpPr txBox="1"/>
          <p:nvPr/>
        </p:nvSpPr>
        <p:spPr>
          <a:xfrm>
            <a:off x="1732533" y="103264"/>
            <a:ext cx="28387376" cy="4144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5400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ClariPulmo</a:t>
            </a: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is designed to support the physician in detecting, quantifying, reporting of lung lesions with highly reliable performance by a unique combination of AI algorithms. </a:t>
            </a:r>
          </a:p>
          <a:p>
            <a:pPr>
              <a:lnSpc>
                <a:spcPct val="125000"/>
              </a:lnSpc>
            </a:pPr>
            <a:r>
              <a:rPr lang="en-US" altLang="ko-KR" sz="5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software provides tri-functional precision analyses of lung lesions such as lung nodule, emphysema, and other high attenuation lesions. </a:t>
            </a:r>
            <a:endParaRPr lang="ko-KR" altLang="en-US" sz="5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184C599F-00F5-914D-5689-3B4AD7D82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767" y="27648991"/>
            <a:ext cx="32823723" cy="1314622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3C88DD36-481F-6532-3202-0852D11F8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254" y="29885998"/>
            <a:ext cx="18390677" cy="789178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D8ABEEE7-F11B-642A-6CCA-FF5D7C1FE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80164" y="30723048"/>
            <a:ext cx="10053775" cy="5850197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032D9F57-3A0E-0DFE-93E8-7E4936D5D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2964" y="38416654"/>
            <a:ext cx="32905331" cy="471447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B90100E2-EEBC-0489-B75C-131814922B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284"/>
          <a:stretch/>
        </p:blipFill>
        <p:spPr>
          <a:xfrm>
            <a:off x="-372963" y="15960390"/>
            <a:ext cx="32772252" cy="1168860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6DB0547-7188-80DD-0A53-625635B6641B}"/>
              </a:ext>
            </a:extLst>
          </p:cNvPr>
          <p:cNvSpPr txBox="1"/>
          <p:nvPr/>
        </p:nvSpPr>
        <p:spPr>
          <a:xfrm>
            <a:off x="5254428" y="16703775"/>
            <a:ext cx="1415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Noise-Robust Precision Emphysema Analysis</a:t>
            </a:r>
            <a:endParaRPr lang="ko-KR" altLang="en-US" sz="5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E5F5042-CBB0-B71E-DD2F-0D45C47DE410}"/>
              </a:ext>
            </a:extLst>
          </p:cNvPr>
          <p:cNvSpPr txBox="1"/>
          <p:nvPr/>
        </p:nvSpPr>
        <p:spPr>
          <a:xfrm>
            <a:off x="2400005" y="18681090"/>
            <a:ext cx="782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Patient without Emphysema</a:t>
            </a:r>
            <a:endParaRPr lang="ko-KR" altLang="en-US" sz="4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23F3BB70-1DC0-68F9-8E63-8C7CD765BF19}"/>
              </a:ext>
            </a:extLst>
          </p:cNvPr>
          <p:cNvSpPr txBox="1"/>
          <p:nvPr/>
        </p:nvSpPr>
        <p:spPr>
          <a:xfrm>
            <a:off x="14615468" y="18681090"/>
            <a:ext cx="6965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Patient with Emphysema</a:t>
            </a:r>
            <a:endParaRPr lang="ko-KR" altLang="en-US" sz="4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53256267-0902-8FDA-98E4-36796AC56E8B}"/>
              </a:ext>
            </a:extLst>
          </p:cNvPr>
          <p:cNvSpPr txBox="1"/>
          <p:nvPr/>
        </p:nvSpPr>
        <p:spPr>
          <a:xfrm>
            <a:off x="2002377" y="24776901"/>
            <a:ext cx="2820003" cy="143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%LAA: 30.8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Perc: - 1024 HU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TLV: 2.24 L</a:t>
            </a:r>
            <a:endParaRPr lang="ko-KR" alt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6FF2AA5-DF3E-729C-B1A1-E1F5237C6F5A}"/>
              </a:ext>
            </a:extLst>
          </p:cNvPr>
          <p:cNvSpPr txBox="1"/>
          <p:nvPr/>
        </p:nvSpPr>
        <p:spPr>
          <a:xfrm>
            <a:off x="7572436" y="24776901"/>
            <a:ext cx="2648482" cy="143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%LAA: 0.21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Perc: - 851 HU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TLV: 2.40 L</a:t>
            </a:r>
            <a:endParaRPr lang="ko-KR" alt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261E55F2-D547-FFBC-C2A6-3666FD181849}"/>
              </a:ext>
            </a:extLst>
          </p:cNvPr>
          <p:cNvSpPr txBox="1"/>
          <p:nvPr/>
        </p:nvSpPr>
        <p:spPr>
          <a:xfrm>
            <a:off x="14125164" y="24768671"/>
            <a:ext cx="2648482" cy="143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%LAA: 15.7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Perc: - 965 HU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TLV: 5.23 L</a:t>
            </a:r>
            <a:endParaRPr lang="ko-KR" alt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09159FC9-E6A3-9E18-78A6-5D7B1BD5F326}"/>
              </a:ext>
            </a:extLst>
          </p:cNvPr>
          <p:cNvSpPr txBox="1"/>
          <p:nvPr/>
        </p:nvSpPr>
        <p:spPr>
          <a:xfrm>
            <a:off x="19671842" y="24768671"/>
            <a:ext cx="2648482" cy="143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%LAA: 8.45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Perc: - 933 HU</a:t>
            </a:r>
          </a:p>
          <a:p>
            <a:pPr algn="ctr">
              <a:lnSpc>
                <a:spcPct val="125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TLV: 5.30 L</a:t>
            </a:r>
            <a:endParaRPr lang="ko-KR" alt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3B111D04-F10B-B00F-4FEA-7BB7744B3501}"/>
              </a:ext>
            </a:extLst>
          </p:cNvPr>
          <p:cNvSpPr txBox="1"/>
          <p:nvPr/>
        </p:nvSpPr>
        <p:spPr>
          <a:xfrm>
            <a:off x="5110412" y="28453853"/>
            <a:ext cx="14842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Surveillance Report of High Attenuation Lesions</a:t>
            </a:r>
            <a:endParaRPr lang="ko-KR" altLang="en-US" sz="5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4794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6575</TotalTime>
  <Words>286</Words>
  <Application>Microsoft Office PowerPoint</Application>
  <PresentationFormat>사용자 지정</PresentationFormat>
  <Paragraphs>63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Poppins SemiBold</vt:lpstr>
      <vt:lpstr>Calibri</vt:lpstr>
      <vt:lpstr>Amasis MT Pro</vt:lpstr>
      <vt:lpstr>Cambria Math</vt:lpstr>
      <vt:lpstr>Helvetica</vt:lpstr>
      <vt:lpstr>Arial</vt:lpstr>
      <vt:lpstr>Calibri Light</vt:lpstr>
      <vt:lpstr>굴림</vt:lpstr>
      <vt:lpstr>Segoe UI Semibold</vt:lpstr>
      <vt:lpstr>맑은 고딕</vt:lpstr>
      <vt:lpstr>기본 디자인</vt:lpstr>
      <vt:lpstr>PowerPoint 프레젠테이션</vt:lpstr>
      <vt:lpstr>PowerPoint 프레젠테이션</vt:lpstr>
    </vt:vector>
  </TitlesOfParts>
  <Company>웹포스터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웹포스터 템플릿</dc:creator>
  <cp:lastModifiedBy>Jonghyo Kim</cp:lastModifiedBy>
  <cp:revision>376</cp:revision>
  <cp:lastPrinted>2019-08-09T11:27:33Z</cp:lastPrinted>
  <dcterms:created xsi:type="dcterms:W3CDTF">2005-08-22T11:19:29Z</dcterms:created>
  <dcterms:modified xsi:type="dcterms:W3CDTF">2024-02-22T15:43:12Z</dcterms:modified>
</cp:coreProperties>
</file>